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710" r:id="rId6"/>
    <p:sldMasterId id="2147483698" r:id="rId7"/>
    <p:sldMasterId id="2147483686" r:id="rId8"/>
  </p:sldMasterIdLst>
  <p:notesMasterIdLst>
    <p:notesMasterId r:id="rId21"/>
  </p:notesMasterIdLst>
  <p:sldIdLst>
    <p:sldId id="259" r:id="rId9"/>
    <p:sldId id="256" r:id="rId10"/>
    <p:sldId id="828" r:id="rId11"/>
    <p:sldId id="786" r:id="rId12"/>
    <p:sldId id="841" r:id="rId13"/>
    <p:sldId id="775" r:id="rId14"/>
    <p:sldId id="827" r:id="rId15"/>
    <p:sldId id="826" r:id="rId16"/>
    <p:sldId id="787" r:id="rId17"/>
    <p:sldId id="836" r:id="rId18"/>
    <p:sldId id="842" r:id="rId19"/>
    <p:sldId id="8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3498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Lopez" initials="AL" lastIdx="0" clrIdx="0">
    <p:extLst>
      <p:ext uri="{19B8F6BF-5375-455C-9EA6-DF929625EA0E}">
        <p15:presenceInfo xmlns:p15="http://schemas.microsoft.com/office/powerpoint/2012/main" userId="S::andrea.lopez@endava.com::6f5c39ab-817f-4001-9b6f-16956232ba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D2D"/>
    <a:srgbClr val="00B0F0"/>
    <a:srgbClr val="9EC4E4"/>
    <a:srgbClr val="8DD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56" autoAdjust="0"/>
  </p:normalViewPr>
  <p:slideViewPr>
    <p:cSldViewPr snapToGrid="0">
      <p:cViewPr varScale="1">
        <p:scale>
          <a:sx n="84" d="100"/>
          <a:sy n="84" d="100"/>
        </p:scale>
        <p:origin x="1598" y="72"/>
      </p:cViewPr>
      <p:guideLst>
        <p:guide pos="302"/>
        <p:guide orient="horz" pos="3997"/>
        <p:guide orient="horz" pos="3498"/>
        <p:guide orient="horz" pos="3770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5A414-9C50-554C-876B-8FE3E682C36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F4644-670F-8C4F-A2F5-D4053E14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5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terminos</a:t>
            </a:r>
            <a:r>
              <a:rPr lang="en-US" dirty="0" smtClean="0"/>
              <a:t> simples un RTA </a:t>
            </a:r>
            <a:r>
              <a:rPr lang="en-US" dirty="0" err="1" smtClean="0"/>
              <a:t>es</a:t>
            </a:r>
            <a:r>
              <a:rPr lang="en-US" dirty="0" smtClean="0"/>
              <a:t> un software sensible al </a:t>
            </a:r>
            <a:r>
              <a:rPr lang="en-US" dirty="0" err="1" smtClean="0"/>
              <a:t>tiempo</a:t>
            </a:r>
            <a:r>
              <a:rPr lang="en-US" dirty="0" smtClean="0"/>
              <a:t>, que no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susceptible a </a:t>
            </a:r>
            <a:r>
              <a:rPr lang="en-US" dirty="0" err="1" smtClean="0"/>
              <a:t>fallos</a:t>
            </a:r>
            <a:r>
              <a:rPr lang="en-US" baseline="0" dirty="0" smtClean="0"/>
              <a:t> y require </a:t>
            </a:r>
            <a:r>
              <a:rPr lang="en-US" baseline="0" dirty="0" err="1" smtClean="0"/>
              <a:t>Accion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inmediata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siempre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activa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Son apps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un factor </a:t>
            </a:r>
            <a:r>
              <a:rPr lang="en-US" baseline="0" dirty="0" err="1" smtClean="0"/>
              <a:t>critico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Aunque</a:t>
            </a:r>
            <a:r>
              <a:rPr lang="en-US" baseline="0" dirty="0" smtClean="0"/>
              <a:t> no hay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definicion</a:t>
            </a:r>
            <a:r>
              <a:rPr lang="en-US" baseline="0" dirty="0" smtClean="0"/>
              <a:t> exacta del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minimo</a:t>
            </a:r>
            <a:r>
              <a:rPr lang="en-US" baseline="0" dirty="0" smtClean="0"/>
              <a:t> que un RTA </a:t>
            </a:r>
            <a:r>
              <a:rPr lang="en-US" baseline="0" dirty="0" err="1" smtClean="0"/>
              <a:t>debe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presentar</a:t>
            </a:r>
            <a:endParaRPr lang="en-US" baseline="0" dirty="0" smtClean="0"/>
          </a:p>
          <a:p>
            <a:r>
              <a:rPr lang="en-US" baseline="0" dirty="0" err="1" smtClean="0"/>
              <a:t>En</a:t>
            </a:r>
            <a:r>
              <a:rPr lang="en-US" baseline="0" dirty="0" smtClean="0"/>
              <a:t> general se </a:t>
            </a:r>
            <a:r>
              <a:rPr lang="en-US" baseline="0" dirty="0" err="1" smtClean="0"/>
              <a:t>considera</a:t>
            </a:r>
            <a:r>
              <a:rPr lang="en-US" baseline="0" dirty="0" smtClean="0"/>
              <a:t> Real time a que un </a:t>
            </a:r>
            <a:r>
              <a:rPr lang="en-US" baseline="0" dirty="0" err="1" smtClean="0"/>
              <a:t>humano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pueda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reconocer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computacion</a:t>
            </a:r>
            <a:r>
              <a:rPr lang="en-US" baseline="0" dirty="0" smtClean="0"/>
              <a:t> de un </a:t>
            </a:r>
            <a:r>
              <a:rPr lang="en-US" baseline="0" dirty="0" err="1" smtClean="0"/>
              <a:t>programa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decir</a:t>
            </a:r>
            <a:r>
              <a:rPr lang="en-US" baseline="0" dirty="0" smtClean="0"/>
              <a:t> que la </a:t>
            </a:r>
            <a:r>
              <a:rPr lang="en-US" baseline="0" dirty="0" err="1" smtClean="0"/>
              <a:t>respuesta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parezca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Inmediata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rta</a:t>
            </a:r>
            <a:r>
              <a:rPr lang="en-US" baseline="0" dirty="0" smtClean="0"/>
              <a:t> son las </a:t>
            </a:r>
            <a:r>
              <a:rPr lang="en-US" baseline="0" dirty="0" err="1" smtClean="0"/>
              <a:t>aplicaciones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mensajeria</a:t>
            </a:r>
            <a:r>
              <a:rPr lang="en-US" baseline="0" dirty="0" smtClean="0"/>
              <a:t> o el software de control de </a:t>
            </a:r>
            <a:r>
              <a:rPr lang="en-US" baseline="0" dirty="0" err="1" smtClean="0"/>
              <a:t>vuelos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aeropuerto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F4644-670F-8C4F-A2F5-D4053E1404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9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F4644-670F-8C4F-A2F5-D4053E1404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4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Hay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implementaciones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Rta</a:t>
            </a:r>
            <a:r>
              <a:rPr lang="en-US" baseline="0" dirty="0" smtClean="0"/>
              <a:t>: client pull y server push</a:t>
            </a:r>
          </a:p>
          <a:p>
            <a:r>
              <a:rPr lang="en-US" baseline="0" dirty="0" smtClean="0"/>
              <a:t>Polling y long polling son client pull, </a:t>
            </a:r>
            <a:r>
              <a:rPr lang="en-US" baseline="0" dirty="0" err="1" smtClean="0"/>
              <a:t>basicamente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aplicacion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solicita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actualizaciones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cierto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un scheduler)</a:t>
            </a:r>
          </a:p>
          <a:p>
            <a:r>
              <a:rPr lang="en-US" baseline="0" dirty="0" smtClean="0"/>
              <a:t>Polling: el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hace</a:t>
            </a:r>
            <a:r>
              <a:rPr lang="en-US" baseline="0" dirty="0" smtClean="0"/>
              <a:t> un request </a:t>
            </a:r>
            <a:r>
              <a:rPr lang="en-US" baseline="0" dirty="0" err="1" smtClean="0"/>
              <a:t>solicitando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actualizacion</a:t>
            </a:r>
            <a:r>
              <a:rPr lang="en-US" baseline="0" dirty="0" smtClean="0"/>
              <a:t>, el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calcula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respuesta</a:t>
            </a:r>
            <a:r>
              <a:rPr lang="en-US" baseline="0" dirty="0" smtClean="0"/>
              <a:t> y la </a:t>
            </a:r>
            <a:r>
              <a:rPr lang="en-US" baseline="0" dirty="0" err="1" smtClean="0"/>
              <a:t>devuelve</a:t>
            </a:r>
            <a:r>
              <a:rPr lang="en-US" baseline="0" dirty="0" smtClean="0"/>
              <a:t> (se </a:t>
            </a:r>
            <a:r>
              <a:rPr lang="en-US" baseline="0" dirty="0" err="1" smtClean="0"/>
              <a:t>repite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proceso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Long Polling: el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hace</a:t>
            </a:r>
            <a:r>
              <a:rPr lang="en-US" baseline="0" dirty="0" smtClean="0"/>
              <a:t> un request </a:t>
            </a:r>
            <a:r>
              <a:rPr lang="en-US" baseline="0" dirty="0" err="1" smtClean="0"/>
              <a:t>solicitando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actualizacion</a:t>
            </a:r>
            <a:r>
              <a:rPr lang="en-US" baseline="0" dirty="0" smtClean="0"/>
              <a:t>, el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responde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inmediatamente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espera</a:t>
            </a:r>
            <a:r>
              <a:rPr lang="en-US" baseline="0" dirty="0" smtClean="0"/>
              <a:t> a que </a:t>
            </a:r>
            <a:r>
              <a:rPr lang="en-US" baseline="0" dirty="0" err="1" smtClean="0"/>
              <a:t>haya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cambios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Devuelve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respuesta</a:t>
            </a:r>
            <a:r>
              <a:rPr lang="en-US" baseline="0" dirty="0" smtClean="0"/>
              <a:t> y se </a:t>
            </a:r>
            <a:r>
              <a:rPr lang="en-US" baseline="0" dirty="0" err="1" smtClean="0"/>
              <a:t>repite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proceso</a:t>
            </a:r>
            <a:endParaRPr lang="en-US" baseline="0" dirty="0" smtClean="0"/>
          </a:p>
          <a:p>
            <a:r>
              <a:rPr lang="en-US" baseline="0" dirty="0" smtClean="0"/>
              <a:t>SSE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server push: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que se </a:t>
            </a:r>
            <a:r>
              <a:rPr lang="en-US" baseline="0" dirty="0" err="1" smtClean="0"/>
              <a:t>abre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conexion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http,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que un </a:t>
            </a:r>
            <a:r>
              <a:rPr lang="en-US" baseline="0" dirty="0" err="1" smtClean="0"/>
              <a:t>evento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ocurre</a:t>
            </a:r>
            <a:r>
              <a:rPr lang="en-US" baseline="0" dirty="0" smtClean="0"/>
              <a:t> y hay </a:t>
            </a:r>
            <a:r>
              <a:rPr lang="en-US" baseline="0" dirty="0" err="1" smtClean="0"/>
              <a:t>nueva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informacion</a:t>
            </a:r>
            <a:r>
              <a:rPr lang="en-US" baseline="0" dirty="0" smtClean="0"/>
              <a:t> para el </a:t>
            </a:r>
            <a:r>
              <a:rPr lang="en-US" baseline="0" dirty="0" err="1" smtClean="0"/>
              <a:t>cliente</a:t>
            </a:r>
            <a:endParaRPr lang="en-US" baseline="0" dirty="0" smtClean="0"/>
          </a:p>
          <a:p>
            <a:r>
              <a:rPr lang="en-US" baseline="0" dirty="0" smtClean="0"/>
              <a:t>El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envia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evento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unidireccional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trafico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tiempom</a:t>
            </a:r>
            <a:r>
              <a:rPr lang="en-US" baseline="0" dirty="0" smtClean="0"/>
              <a:t> real </a:t>
            </a:r>
            <a:r>
              <a:rPr lang="en-US" baseline="0" dirty="0" err="1" smtClean="0"/>
              <a:t>desde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F4644-670F-8C4F-A2F5-D4053E1404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tecnologia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facilita</a:t>
            </a:r>
            <a:r>
              <a:rPr lang="en-US" baseline="0" dirty="0" smtClean="0"/>
              <a:t> un canal de </a:t>
            </a:r>
            <a:r>
              <a:rPr lang="en-US" baseline="0" dirty="0" err="1" smtClean="0"/>
              <a:t>comunicaciones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bidireccional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Web socket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un protocol que </a:t>
            </a:r>
            <a:r>
              <a:rPr lang="en-US" baseline="0" dirty="0" err="1" smtClean="0"/>
              <a:t>provee</a:t>
            </a:r>
            <a:r>
              <a:rPr lang="en-US" baseline="0" dirty="0" smtClean="0"/>
              <a:t> un canal de </a:t>
            </a:r>
            <a:r>
              <a:rPr lang="en-US" baseline="0" dirty="0" err="1" smtClean="0"/>
              <a:t>comunicaciones</a:t>
            </a:r>
            <a:r>
              <a:rPr lang="en-US" baseline="0" dirty="0" smtClean="0"/>
              <a:t> full duplex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tcp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conexion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la</a:t>
            </a:r>
          </a:p>
          <a:p>
            <a:r>
              <a:rPr lang="en-US" baseline="0" dirty="0" err="1" smtClean="0"/>
              <a:t>Caracteristica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persistente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un protocol </a:t>
            </a:r>
            <a:r>
              <a:rPr lang="en-US" baseline="0" dirty="0" err="1" smtClean="0"/>
              <a:t>orientado</a:t>
            </a:r>
            <a:r>
              <a:rPr lang="en-US" baseline="0" dirty="0" smtClean="0"/>
              <a:t> a la </a:t>
            </a:r>
            <a:r>
              <a:rPr lang="en-US" baseline="0" dirty="0" err="1" smtClean="0"/>
              <a:t>conexion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tolerante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fallos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que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reciben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que son </a:t>
            </a:r>
            <a:r>
              <a:rPr lang="en-US" baseline="0" dirty="0" err="1" smtClean="0"/>
              <a:t>enviados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Como </a:t>
            </a:r>
            <a:r>
              <a:rPr lang="en-US" baseline="0" dirty="0" err="1" smtClean="0"/>
              <a:t>funciona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establece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conexion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http para realizer el handshake) se </a:t>
            </a:r>
            <a:r>
              <a:rPr lang="en-US" baseline="0" dirty="0" err="1" smtClean="0"/>
              <a:t>pasa</a:t>
            </a:r>
            <a:r>
              <a:rPr lang="en-US" baseline="0" dirty="0" smtClean="0"/>
              <a:t> al protocol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(upgrade de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headers)</a:t>
            </a:r>
          </a:p>
          <a:p>
            <a:r>
              <a:rPr lang="en-US" baseline="0" dirty="0" err="1" smtClean="0"/>
              <a:t>Trafico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real entre </a:t>
            </a:r>
            <a:r>
              <a:rPr lang="en-US" baseline="0" dirty="0" err="1" smtClean="0"/>
              <a:t>ambas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F4644-670F-8C4F-A2F5-D4053E1404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1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F4644-670F-8C4F-A2F5-D4053E1404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0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428B-D44B-AB43-9408-116AE386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8CE93-A418-B34D-A866-8B9AE11B7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41CA-5730-464D-956D-DC9DC6B0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AD1D0-4963-314B-844A-67CDC3D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12BA-FAD5-4344-95AF-0C3511E7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4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B65D-E6C4-BD46-9DEF-0E829915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C2B3-9DCC-E74F-8B09-87B6395B4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D910-7860-234C-BD49-F3E8135E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6ADD-0484-4540-BBAF-8D268664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9878-7E5C-AB48-A7D6-9CA1E794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8402-C431-D645-8345-C19E9BFF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E45A-5FC5-8B4B-A952-701D6116F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F0F2-035C-A844-893B-CEE9F0FF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C1FF-6D7D-184C-A16D-E2CB6161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D2835-16B7-F64D-8509-D80B4A23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37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ABA0-C9F0-B24E-AE6D-A04BF512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4541-ECBF-AF47-ABB4-2F57E957A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C063-D0BB-824B-B33D-0B6A6EF07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37095-5CCE-B544-865B-85FA7033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ACDE0-0CA5-AB41-AC41-55717952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B46B4-BE6A-914D-96FE-1920A780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1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7E1-E856-2B48-AC02-E5BAA6F0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3FA58-F078-D74E-BA17-9CDA142D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E7CDF-66AA-0B4C-AC3D-843D123A3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5A8A9-3BFC-1D41-8BC9-1AA8276EF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8F629-95AE-2F4C-9072-0ED0E6A1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B8FD1-1EE0-4545-98F4-DBBD53E1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DE9E9-F3CD-074C-930C-0ED44671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21492-DB70-2D4F-8DF5-24D60F78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35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8D78-17F5-D649-B9F1-15BE74C8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76A0A-D95A-B449-BA6F-77ABE6ED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9E32B-B608-CE4B-9C1E-6C8820D8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1665C-9F8C-C74F-BC9B-26F585C6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811E0-5E4A-C541-942D-1BA9E0A2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E41F2-59D1-744C-935F-CD37E387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8818B-4A6A-7449-9D59-45073311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78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1D7D-2FA6-4F43-A90E-A63A5FBB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F7BA-086F-324B-97BB-C2062C97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2B66F-5BCD-514B-B169-C71112B7B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DB410-BDF8-4844-9F64-796EEDC7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3BD98-7A9F-4E49-9C8A-AC2CD2A7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0A2AC-A592-E348-8AA2-EDAD0AC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6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96D0-551A-1F4F-A6EC-046E497F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9E214-83EE-B64A-89E1-035E0E8FC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23C1A-6E61-864C-A3AA-EA454505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AE8C7-B3F4-DF46-A812-79619F65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723F0-BBCC-9B46-9C84-094D4668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53736-9425-8E4B-9378-7D4FE27A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2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159F-B190-4A43-AE09-06A1AF7A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4715-EE35-474B-8E84-8C7B423E6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045D-C7A1-7C41-AAAF-D7AE27FB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BCBDF-A751-A045-9C8A-F9993ECD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71DC-5E42-5F48-B577-D9856AA0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1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036C31-923D-7B45-8C14-A95077ADC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97516-2379-F449-855C-862E64A7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F4A95-A0CC-0041-8DA6-9880C0CE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6DECA-8A98-3040-A0E0-8E1A5219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90544-24EF-C541-93A9-4E439220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3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8051-45FE-C14D-A147-1670A564A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63088-A731-484A-8EBD-D105D7A91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A3C0-2C02-8846-98B7-EBBF588D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C2A41-B19C-D94A-9464-B14B62F7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A1E76-ABFE-6C47-8E3F-4C0EBA5F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2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AD55-A8DB-FE47-A36F-3AFF45E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9D74-3A19-7D40-A762-CD2CD48A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64872-22E3-8343-8E56-641F7839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4B4F9-5570-0D4B-BEB9-43015D16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4309-97FA-D840-926A-5758C416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36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E1AD-3915-804E-9FD9-19F2EC0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A253-861D-9A42-9F1D-2434F893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4947F-1586-094A-A5A3-C7F5EBA5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C337-DA02-7740-B29F-9EBB79AD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F3CEC-DCE5-D44E-8E15-D1E5276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85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9194-B7D4-4243-8E64-EF385771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477E-500C-CF4D-BFB1-270D35590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32E04-92A7-754B-BA9A-B601E5E0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2865-2F0B-8442-89A1-CE595B3F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DF864-E3F4-0C49-9118-71C26991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3555F-55AC-1147-90BA-9FB5BCD9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3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22B-871A-D74C-A325-9EDA9D04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70B1C-4A39-D047-AC51-223C4F768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DFD1F-00C2-3440-A3F4-D50CC7970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0AE20-3056-5E46-A6D2-D34401206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4AB6-9AC9-D44C-99D9-01C6EB139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AD6D-004D-4C43-8F33-DECB6807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E063CE-FAF6-8B41-9E5B-4D1916B0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9F8D5-B38A-114E-9F3F-D27B5871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2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CE01-21C2-404B-9E18-55CE8E48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B978F-B90C-3A40-A969-3F0DD659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C4474-FB72-D648-AF5A-C24E6A7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3E1B3-B01B-7D44-B4D8-DBDBFA2A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1F4D9-8984-5D49-946D-2A95EAEB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DE181-B081-9C47-B7CC-F9190AC5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00098-478E-2B4D-88B6-E73F0CA1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39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A282-0F9C-1840-BC46-14FE275F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CFF8-EA3B-7742-ADB8-72F1404A9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EE5C-50A7-C74F-B10A-5617D0861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FD34-0995-6D4A-81CA-2CFC4FC7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4AB5E-0945-CD41-A521-31675862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2CF0E-8357-0243-ACBE-D1DFF568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8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A9A0-DEF7-5B49-B875-645D97C3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6E8CB-F8EF-BA45-A4B2-34BB5F269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3CCED-E0D3-B54D-B07C-45822294A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D196E-5BF0-F14F-AE96-7AE0914A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EA73-BCAC-D34C-B2FE-173CB19F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632A0-9DD2-E944-8E69-16A4C5FA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DBEE-BD3D-3844-9322-37666CA4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97516-A26E-D144-9642-C13762964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D814-A988-8C48-87DC-5DC91662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9F443-FCF9-6E41-96B3-401187BD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D017F-74EF-3E44-AD51-E7A9073A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66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0DFBC-BD16-A348-9AA4-3D3BE1672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B1E78-7509-3046-B5A9-F01C549C3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81805-8D3E-F545-9AAE-9FED391B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748B-798D-CF42-82F8-22308E68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7250-A2CE-CD4C-A88B-3B614B98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06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A717-9AB5-BF46-BE39-13DF093AD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BC539-12BB-DD4F-A21F-AEC39CDD1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836BF-D3DB-C24B-8A82-774A21AA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FF67-7545-CF44-94C4-AF53FFD2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7DF6-C117-EC49-917C-26578938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9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EB1F-5586-F048-B971-5074873C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8516-DDE5-924C-B115-7963CB3E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EC57B-C65E-7F46-BE7E-74D6A349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CE445-A744-DD4B-9EE8-66E6545E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DE67E-BC70-884D-81EA-03937F9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06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ED06-DA37-B743-950E-7DA9B8A0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AB533-61AA-D24F-A8DC-EF52364A3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70DAA-F510-8448-99D0-25B199D5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5A76D-4D52-CF42-A3D6-8F1B00CE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F224-6E02-BA4E-8C97-827B9399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7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4B3C-AF39-9C4A-BDD9-93F6F040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AC4B-9ABA-8B4A-93E6-35FEC1336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D2564-18C8-E342-8DA5-56F00CA22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3E095-E649-4C40-8E24-AD219A04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95EB3-09C8-1E45-B412-6DB19C96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11AA8-00E1-3840-8749-F4C43EE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56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C85F-1AC5-EC4F-A2FE-E8239B09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0E9E0-CF49-5345-B874-BC8B3B78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E7442-3E03-F04F-9ABC-BAD94735C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321BE-F99F-554D-9D5E-374ED1819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B8567-38B8-464E-93A0-700824329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13FB8-4497-1648-B25F-2ADDC1D5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B6141-5BFA-F944-98D8-17F94384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A013D-9CE4-3045-A171-4292B3E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436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0D41-43C2-C04A-BECB-3E3CF89A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EB527-654F-1747-AB43-223B28A7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2ED32-C14C-B144-AAE5-3FC495F1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43BD6-B431-1141-B113-8C06CD3E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3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13043-EBDD-7244-967E-63BDA66F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1C69A-E340-424C-9E57-C584BEB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8DE54-4C91-EB41-A1C9-93452610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63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406-6B11-CC4D-8DB8-49D056EC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9C3F-ECBE-114F-BAA1-2E8DC763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78A56-4D79-E14A-A99D-E5B1D9111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8217-47ED-EB46-A22E-0575ED6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799E0-1340-DB4A-A44D-1A5F2699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95407-0840-994F-9BCC-AFE84D05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11C-27FE-2B45-A80E-6C35C7F5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4CE4A-6C05-EE41-AD35-CAF540C8B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6F134-EF2D-8940-A385-C8106CBA9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F0302-0589-EC41-B888-4F04EFF9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890BF-1B21-9E43-8CCB-C9BA883D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D343-D721-A34C-B49D-7A161764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12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61F3-6A5D-AF42-9C93-0AE40A60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AD96-1914-1E45-A697-2255AFAFA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9290-03EA-A14B-92FA-EB69EFC2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3D00-13FB-5443-B3CE-401ADA1E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63AD5-DF59-5844-82C9-AC50294F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459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046A0-D857-A745-814B-3DE547F76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43FB8-4916-6840-9266-C6B468391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E7E1C-C526-1C4D-8585-74BFA697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E5CB-B5E0-024F-AF4D-C00802C8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EB37-791A-4C46-A7A3-08411F3C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97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9B1D-D2B7-584A-9B61-B4A75F91B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C267B-2CB5-2644-AED3-22537D780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D749A-E3CB-D84E-ADE0-84E99CCD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53FF3-9D3A-5548-B1E9-D17BA6BA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E9DA0-F8B8-424C-BDBE-BF2A5F2A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24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D9F-0E96-3747-8B9E-2EB66B1B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646E2-F23E-A848-9823-4A9247766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AF096-588A-E443-B3D1-CE8337CE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4C89-6D4C-7D43-80EE-6C1749EA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EAB2-2012-CF4A-96BA-A8AAB360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7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5EC1-00C4-0F4B-8D06-BCEF9674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418C9-4E0B-3E48-8DEC-558FC0023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7B60-0C2F-3C42-AEB5-7244DB8C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A405-DD41-9149-82E8-2482EF3D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FFC4E-7F1D-8C43-9A0F-17F7D5D6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57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8B67-9094-2A49-8FBA-D5E1CD99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1DE4-22D3-2C45-9D91-E2CB0F714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993E7-9154-A34C-A55B-127283346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78441-CCCD-7746-B045-A5A36619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31288-F071-5246-B01B-BC62F3BA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EDA5D-CC1B-5C49-A40B-188E048E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999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3F96-E6DD-0D40-AA6F-4C446BAD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4CF3C-00C9-A44F-8782-8AA591148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A4BE4-BD3E-D142-A20B-5BB22686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A20B9-7F4E-E040-AA38-CEE5C1867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AD17F-5077-254F-8FBD-DF0F0FC76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D102E-FC85-7C4D-B0D6-66EE536C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ABAD2-DB34-604E-A75F-6524F007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E76DD-BCF9-AD4A-A79E-E687FB11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99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1321-2D16-4644-BA17-0807ACBC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5A181-522D-1A41-ACF6-DA522410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402AC-2C83-BD4B-83E7-36E2ED2B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352C-B6CF-4847-9A0F-D5CFFD2C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51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BF875-3570-5D4D-85C9-A159ABFE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51CD4-39C7-B740-96CB-3A7671BE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5C5D-1DFA-1F4F-9DCD-458550C5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2F9F-BE6A-1141-A4D3-E9DC2053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D5567-6E0C-7344-B87E-BE359FAB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FC92B-FB70-7548-B60C-472A6D2E3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4ECA9-C074-174F-A30B-E0AC2126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79911-A06F-8E40-B2C0-A6FAB3EC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1F87C-5588-D54C-B240-25BC955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933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4A1F-9BDE-A44D-A9D9-15251419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51106-F13F-1042-92D8-E2EF0688E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16F8B-50B0-C34C-B773-68EC63287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F5665-F898-F648-A40B-2846CFE6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90972-F410-A546-AD69-93AC6B8E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08C76-5579-8543-8535-0A35BD80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78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8C4-12E4-3E44-B083-A69CA00C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FF383-8678-2046-AC51-AE91515DC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4481-39B9-194A-909C-29888E42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B79F-F453-9C49-AB35-4C797232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19C2-0EBD-C747-B967-A7A4FB42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104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3FA50-A2FE-F942-A0D8-460618C57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0C2EB-3368-464F-8477-BD7521F64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3558-7468-3145-86CC-BCEBADD7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F43B-4471-E44E-A9EF-C9B50FE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10DF0-770E-7F45-8D28-6AF03F54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2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406998" cy="6858000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579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83341" y="2669592"/>
            <a:ext cx="2950669" cy="171799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659085" y="2669592"/>
            <a:ext cx="2950669" cy="171799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34829" y="2669592"/>
            <a:ext cx="2950669" cy="171799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rgbClr val="292D34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52377"/>
            <a:ext cx="10363200" cy="419273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5288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Master deck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25" r:id="rId8"/>
    <p:sldLayoutId id="214748372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73DD4-C3D4-754B-9421-497000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BD3C9-8522-B140-8CB9-76CE8117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7448B-936D-194B-9E15-0B2F4A839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3EF4D-7511-344F-8E2E-702AE9F3F50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C5F34-91B9-8747-A779-C7B75472D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67932-E895-D141-AB3C-D9954F6B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7FB99-71DB-4846-BD2E-A4BB5207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A3ED1-4965-2648-80EF-B61E8990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75E54-7D68-2A45-825E-F8EAFA9A4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195C2-5A3E-4B42-8FA3-5FB2D697CEB5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172FB-434B-4947-9331-62D4F848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C6F8-E78A-3940-8717-DFA195B34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1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A4043-A5CF-E943-B491-81CB66F6C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44E1A-D09A-314A-82FF-1937A101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0E87-2302-7545-BD17-6C60116D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52E8E-97D0-B64F-A519-AAA511490774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3150-9BC5-B841-91F8-DA7B05EE9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26B04-390D-6946-8196-242C6DADF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8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605C20-07DB-634A-9F3A-DB0C9AB8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F10E5-2F03-9345-9224-07A5A79ED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1B23-5E5F-8549-B65E-48038687A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A0108-CA7E-7C49-8378-DAAA5C33905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7526-1CF3-4047-9CF7-BDCE62FF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DD03C-567F-5C4E-9F91-3664BE2D7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7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651696-5F78-5E48-81FF-CF40A6CB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28CBE-CCF0-1346-99E7-8063DC1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93" y="1215698"/>
            <a:ext cx="10541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909EB2-8311-544D-A1A8-5988AE8982A4}"/>
              </a:ext>
            </a:extLst>
          </p:cNvPr>
          <p:cNvSpPr txBox="1"/>
          <p:nvPr/>
        </p:nvSpPr>
        <p:spPr>
          <a:xfrm>
            <a:off x="1184158" y="5160794"/>
            <a:ext cx="7046617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1200" spc="-50" dirty="0" smtClean="0">
                <a:solidFill>
                  <a:schemeClr val="bg1"/>
                </a:solidFill>
                <a:latin typeface="Helvetica Light" panose="020B0403020202020204" pitchFamily="34" charset="0"/>
              </a:rPr>
              <a:t>June 2019</a:t>
            </a:r>
            <a:endParaRPr lang="en-US" sz="1200" spc="-50" dirty="0">
              <a:solidFill>
                <a:schemeClr val="bg1"/>
              </a:solidFill>
              <a:latin typeface="Helvetica Light" panose="020B0403020202020204" pitchFamily="34" charset="0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03301-E58E-1E4F-B6CF-EE3D784CDFDD}"/>
              </a:ext>
            </a:extLst>
          </p:cNvPr>
          <p:cNvSpPr txBox="1"/>
          <p:nvPr/>
        </p:nvSpPr>
        <p:spPr>
          <a:xfrm>
            <a:off x="1101030" y="3071116"/>
            <a:ext cx="8994315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0"/>
              </a:spcAft>
            </a:pPr>
            <a:r>
              <a:rPr lang="en-US" sz="5400" b="1" spc="-300" dirty="0">
                <a:solidFill>
                  <a:schemeClr val="bg1"/>
                </a:solidFill>
                <a:latin typeface="Helvetica"/>
              </a:rPr>
              <a:t>Real-time applications in </a:t>
            </a:r>
            <a:r>
              <a:rPr lang="en-US" sz="5400" b="1" spc="-300" dirty="0" err="1" smtClean="0">
                <a:solidFill>
                  <a:schemeClr val="bg1"/>
                </a:solidFill>
                <a:latin typeface="Helvetica"/>
              </a:rPr>
              <a:t>NodeJs</a:t>
            </a:r>
            <a:r>
              <a:rPr lang="en-US" sz="5400" b="1" spc="-300" dirty="0" smtClean="0">
                <a:solidFill>
                  <a:schemeClr val="bg1"/>
                </a:solidFill>
                <a:latin typeface="Helvetica"/>
              </a:rPr>
              <a:t> </a:t>
            </a:r>
            <a:r>
              <a:rPr lang="en-US" sz="5400" b="1" spc="-300" dirty="0">
                <a:solidFill>
                  <a:schemeClr val="accent2"/>
                </a:solidFill>
                <a:latin typeface="Helvetica"/>
              </a:rPr>
              <a:t>using web </a:t>
            </a:r>
            <a:r>
              <a:rPr lang="en-US" sz="5400" b="1" spc="-300" dirty="0" smtClean="0">
                <a:solidFill>
                  <a:schemeClr val="accent2"/>
                </a:solidFill>
                <a:latin typeface="Helvetica"/>
              </a:rPr>
              <a:t>sockets</a:t>
            </a:r>
            <a:endParaRPr lang="en-US" sz="5400" b="1" spc="-300" dirty="0">
              <a:solidFill>
                <a:schemeClr val="accent2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89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3E10C49-E473-7645-AEF3-5E887862CCC2}"/>
              </a:ext>
            </a:extLst>
          </p:cNvPr>
          <p:cNvSpPr/>
          <p:nvPr/>
        </p:nvSpPr>
        <p:spPr>
          <a:xfrm>
            <a:off x="7940580" y="913038"/>
            <a:ext cx="3487638" cy="5576723"/>
          </a:xfrm>
          <a:prstGeom prst="rect">
            <a:avLst/>
          </a:prstGeom>
          <a:solidFill>
            <a:srgbClr val="E8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07633A1C-D363-5544-B5DB-9609808B7997}"/>
              </a:ext>
            </a:extLst>
          </p:cNvPr>
          <p:cNvSpPr/>
          <p:nvPr/>
        </p:nvSpPr>
        <p:spPr>
          <a:xfrm>
            <a:off x="1128665" y="2209480"/>
            <a:ext cx="223498" cy="94244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FFEA960-8DB8-CC4D-8EAF-305A6B16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46CB8A-24F2-FC49-B4F5-5E1CA330106B}"/>
              </a:ext>
            </a:extLst>
          </p:cNvPr>
          <p:cNvSpPr txBox="1"/>
          <p:nvPr/>
        </p:nvSpPr>
        <p:spPr>
          <a:xfrm>
            <a:off x="1019487" y="1640136"/>
            <a:ext cx="4533858" cy="5219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060"/>
              </a:lnSpc>
            </a:pPr>
            <a:r>
              <a:rPr lang="en-US" sz="4000" b="1" spc="-15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Socket.io</a:t>
            </a:r>
            <a:endParaRPr lang="en-US" sz="4000" spc="-15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2507F4-3F4B-9E40-B728-6876FC8B564E}"/>
              </a:ext>
            </a:extLst>
          </p:cNvPr>
          <p:cNvSpPr txBox="1"/>
          <p:nvPr/>
        </p:nvSpPr>
        <p:spPr>
          <a:xfrm>
            <a:off x="1277239" y="3150228"/>
            <a:ext cx="2957807" cy="3054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400" b="1" spc="-5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What is it?</a:t>
            </a:r>
            <a:endParaRPr lang="en-US" sz="1400" b="1" spc="-5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815CB7-DCD8-C448-A0EB-9D4DBC6755AD}"/>
              </a:ext>
            </a:extLst>
          </p:cNvPr>
          <p:cNvSpPr txBox="1"/>
          <p:nvPr/>
        </p:nvSpPr>
        <p:spPr>
          <a:xfrm>
            <a:off x="1261122" y="3576176"/>
            <a:ext cx="2973924" cy="5027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Is a library that allows the control of events on real time through Web Sockets.</a:t>
            </a:r>
            <a:endParaRPr lang="en-US" sz="1100" spc="-3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DF42D8-650E-194A-BBB4-B889F256BBA1}"/>
              </a:ext>
            </a:extLst>
          </p:cNvPr>
          <p:cNvSpPr txBox="1"/>
          <p:nvPr/>
        </p:nvSpPr>
        <p:spPr>
          <a:xfrm>
            <a:off x="8106712" y="1803186"/>
            <a:ext cx="2613686" cy="2966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400" b="1" spc="-50" dirty="0" smtClean="0">
                <a:solidFill>
                  <a:schemeClr val="bg1"/>
                </a:solidFill>
                <a:latin typeface="Helvetica" pitchFamily="2" charset="0"/>
                <a:cs typeface="Calibri" panose="020F0502020204030204"/>
              </a:rPr>
              <a:t>What do it allow us?</a:t>
            </a:r>
            <a:endParaRPr lang="en-US" sz="1400" b="1" spc="-50" dirty="0">
              <a:solidFill>
                <a:schemeClr val="bg1"/>
              </a:solidFill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3DF297-24D2-774A-BFFB-C95A3F146E82}"/>
              </a:ext>
            </a:extLst>
          </p:cNvPr>
          <p:cNvSpPr txBox="1"/>
          <p:nvPr/>
        </p:nvSpPr>
        <p:spPr>
          <a:xfrm>
            <a:off x="8107879" y="2731904"/>
            <a:ext cx="2973924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 smtClean="0">
                <a:solidFill>
                  <a:schemeClr val="bg1"/>
                </a:solidFill>
                <a:latin typeface="Helvetica" pitchFamily="2" charset="0"/>
              </a:rPr>
              <a:t>Send events from a specific client connection to the server and vice versa </a:t>
            </a:r>
          </a:p>
          <a:p>
            <a:pPr marL="171450" indent="-171450"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 smtClean="0">
                <a:solidFill>
                  <a:schemeClr val="bg1"/>
                </a:solidFill>
                <a:latin typeface="Helvetica" pitchFamily="2" charset="0"/>
              </a:rPr>
              <a:t>Send events from a specific client connection to other connections </a:t>
            </a:r>
          </a:p>
          <a:p>
            <a:pPr marL="171450" indent="-171450"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 smtClean="0">
                <a:solidFill>
                  <a:schemeClr val="bg1"/>
                </a:solidFill>
                <a:latin typeface="Helvetica" pitchFamily="2" charset="0"/>
              </a:rPr>
              <a:t>Send events  to a specific group of client connections</a:t>
            </a:r>
            <a:endParaRPr lang="en-US" sz="1100" spc="-3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7F0F6-F6A0-0E45-9B11-A2C0A0086535}"/>
              </a:ext>
            </a:extLst>
          </p:cNvPr>
          <p:cNvSpPr txBox="1"/>
          <p:nvPr/>
        </p:nvSpPr>
        <p:spPr>
          <a:xfrm>
            <a:off x="4488951" y="3576176"/>
            <a:ext cx="2973924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Create a web server that uses HTTP or HTTPS  </a:t>
            </a:r>
          </a:p>
          <a:p>
            <a:pPr marL="171450" indent="-171450"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Define the server side script for send  and receive events through the socket</a:t>
            </a:r>
          </a:p>
          <a:p>
            <a:pPr marL="171450" indent="-171450" algn="just">
              <a:lnSpc>
                <a:spcPts val="162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Define the client side script for send and receive event through the socket</a:t>
            </a:r>
            <a:endParaRPr lang="en-US" sz="1100" spc="-3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60E32-7298-8241-AB88-6944137164A0}"/>
              </a:ext>
            </a:extLst>
          </p:cNvPr>
          <p:cNvSpPr txBox="1"/>
          <p:nvPr/>
        </p:nvSpPr>
        <p:spPr>
          <a:xfrm>
            <a:off x="4488951" y="3151709"/>
            <a:ext cx="2957807" cy="2966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400" b="1" spc="-5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How use it</a:t>
            </a:r>
            <a:endParaRPr lang="en-US" sz="1400" b="1" spc="-5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2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8861D612-B972-CB41-82AB-DE3122AC3C1E}"/>
              </a:ext>
            </a:extLst>
          </p:cNvPr>
          <p:cNvSpPr/>
          <p:nvPr/>
        </p:nvSpPr>
        <p:spPr>
          <a:xfrm>
            <a:off x="1705493" y="4661986"/>
            <a:ext cx="329473" cy="124158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7D956-09CD-474F-BF1A-66238BD5601D}"/>
              </a:ext>
            </a:extLst>
          </p:cNvPr>
          <p:cNvSpPr txBox="1"/>
          <p:nvPr/>
        </p:nvSpPr>
        <p:spPr>
          <a:xfrm>
            <a:off x="1555003" y="3953756"/>
            <a:ext cx="7760657" cy="77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860"/>
              </a:lnSpc>
            </a:pPr>
            <a:r>
              <a:rPr lang="en-US" sz="6500" b="1" spc="-30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Demo</a:t>
            </a:r>
            <a:endParaRPr lang="en-US" sz="6500" spc="-30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crowd&#10;&#10;Description automatically generated">
            <a:extLst>
              <a:ext uri="{FF2B5EF4-FFF2-40B4-BE49-F238E27FC236}">
                <a16:creationId xmlns:a16="http://schemas.microsoft.com/office/drawing/2014/main" id="{A9C4B5E3-4BE4-8F4F-877A-42E913E0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28CBE-CCF0-1346-99E7-8063DC1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93" y="1215698"/>
            <a:ext cx="10541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03301-E58E-1E4F-B6CF-EE3D784CDFDD}"/>
              </a:ext>
            </a:extLst>
          </p:cNvPr>
          <p:cNvSpPr txBox="1"/>
          <p:nvPr/>
        </p:nvSpPr>
        <p:spPr>
          <a:xfrm>
            <a:off x="1184158" y="2951043"/>
            <a:ext cx="7760657" cy="8609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5560"/>
              </a:lnSpc>
            </a:pPr>
            <a:r>
              <a:rPr lang="en-US" sz="6500" b="1" spc="-300">
                <a:solidFill>
                  <a:schemeClr val="bg1"/>
                </a:solidFill>
                <a:latin typeface="Helvetica"/>
              </a:rPr>
              <a:t>Thank you!</a:t>
            </a:r>
            <a:endParaRPr lang="en-US" sz="6500" b="1" spc="-300">
              <a:solidFill>
                <a:srgbClr val="E84D2D"/>
              </a:solidFill>
              <a:latin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E168B-73B8-0244-8973-2A463D11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92" y="4916774"/>
            <a:ext cx="1725837" cy="6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EECB82-6D59-4798-A3CB-EBC4FF233A40}"/>
              </a:ext>
            </a:extLst>
          </p:cNvPr>
          <p:cNvSpPr txBox="1"/>
          <p:nvPr/>
        </p:nvSpPr>
        <p:spPr>
          <a:xfrm>
            <a:off x="1555003" y="1650216"/>
            <a:ext cx="4496474" cy="8002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4600" b="1" spc="-300">
                <a:solidFill>
                  <a:srgbClr val="E84D2D"/>
                </a:solidFill>
                <a:latin typeface="Helvetica"/>
              </a:rPr>
              <a:t>Agenda</a:t>
            </a:r>
            <a:endParaRPr lang="en-US" sz="4600" spc="-300">
              <a:cs typeface="Calibri" panose="020F0502020204030204"/>
            </a:endParaRPr>
          </a:p>
        </p:txBody>
      </p:sp>
      <p:sp>
        <p:nvSpPr>
          <p:cNvPr id="5" name="Endava overview">
            <a:extLst>
              <a:ext uri="{FF2B5EF4-FFF2-40B4-BE49-F238E27FC236}">
                <a16:creationId xmlns:a16="http://schemas.microsoft.com/office/drawing/2014/main" id="{462404A6-69E7-41EB-9E61-0E6DB369668C}"/>
              </a:ext>
            </a:extLst>
          </p:cNvPr>
          <p:cNvSpPr txBox="1"/>
          <p:nvPr/>
        </p:nvSpPr>
        <p:spPr>
          <a:xfrm>
            <a:off x="1388405" y="3751244"/>
            <a:ext cx="2204128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rtl="1"/>
            <a:r>
              <a:rPr lang="en-US" sz="1600" kern="1000" spc="-50" dirty="0">
                <a:solidFill>
                  <a:schemeClr val="bg2">
                    <a:lumMod val="25000"/>
                  </a:schemeClr>
                </a:solidFill>
              </a:rPr>
              <a:t>Chapter 1 </a:t>
            </a:r>
            <a:r>
              <a:rPr lang="en-US" sz="1600" kern="1000" spc="-50" dirty="0" smtClean="0">
                <a:solidFill>
                  <a:schemeClr val="bg2">
                    <a:lumMod val="25000"/>
                  </a:schemeClr>
                </a:solidFill>
              </a:rPr>
              <a:t>Introduction</a:t>
            </a:r>
            <a:endParaRPr lang="en-US" sz="1600" kern="1000" spc="-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01">
            <a:extLst>
              <a:ext uri="{FF2B5EF4-FFF2-40B4-BE49-F238E27FC236}">
                <a16:creationId xmlns:a16="http://schemas.microsoft.com/office/drawing/2014/main" id="{144A7624-ECE1-4E37-B1F0-713C4E4631AD}"/>
              </a:ext>
            </a:extLst>
          </p:cNvPr>
          <p:cNvSpPr txBox="1"/>
          <p:nvPr/>
        </p:nvSpPr>
        <p:spPr>
          <a:xfrm>
            <a:off x="1488045" y="3131568"/>
            <a:ext cx="67646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sz="4000" spc="-150">
                <a:solidFill>
                  <a:schemeClr val="bg2"/>
                </a:solidFill>
              </a:rPr>
              <a:t>01</a:t>
            </a:r>
            <a:endParaRPr lang="en-US" sz="4000" spc="-150">
              <a:solidFill>
                <a:schemeClr val="bg2"/>
              </a:solidFill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50F87BCB-0774-4FBC-BD09-2FA9406A6C51}"/>
              </a:ext>
            </a:extLst>
          </p:cNvPr>
          <p:cNvSpPr/>
          <p:nvPr/>
        </p:nvSpPr>
        <p:spPr>
          <a:xfrm>
            <a:off x="1646866" y="2461580"/>
            <a:ext cx="223498" cy="94244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C5D496-D49F-3C4B-BE34-10DC2651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17" name="Endava overview">
            <a:extLst>
              <a:ext uri="{FF2B5EF4-FFF2-40B4-BE49-F238E27FC236}">
                <a16:creationId xmlns:a16="http://schemas.microsoft.com/office/drawing/2014/main" id="{DD081994-EE5D-534C-B92B-FD97B3F37CED}"/>
              </a:ext>
            </a:extLst>
          </p:cNvPr>
          <p:cNvSpPr txBox="1"/>
          <p:nvPr/>
        </p:nvSpPr>
        <p:spPr>
          <a:xfrm>
            <a:off x="4953320" y="3734851"/>
            <a:ext cx="2285368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rtl="1"/>
            <a:r>
              <a:rPr lang="en-US" sz="1600" kern="1000" spc="-50" dirty="0">
                <a:solidFill>
                  <a:schemeClr val="bg2">
                    <a:lumMod val="25000"/>
                  </a:schemeClr>
                </a:solidFill>
              </a:rPr>
              <a:t>Chapter </a:t>
            </a:r>
            <a:r>
              <a:rPr lang="en-US" sz="1600" kern="1000" spc="-50" dirty="0" smtClean="0">
                <a:solidFill>
                  <a:schemeClr val="bg2">
                    <a:lumMod val="25000"/>
                  </a:schemeClr>
                </a:solidFill>
              </a:rPr>
              <a:t>2 Web Sockets</a:t>
            </a:r>
            <a:endParaRPr lang="en-US" sz="1600" kern="1000" spc="-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01">
            <a:extLst>
              <a:ext uri="{FF2B5EF4-FFF2-40B4-BE49-F238E27FC236}">
                <a16:creationId xmlns:a16="http://schemas.microsoft.com/office/drawing/2014/main" id="{4FE2EA2F-4179-CF4B-A4AC-FB68355E278E}"/>
              </a:ext>
            </a:extLst>
          </p:cNvPr>
          <p:cNvSpPr txBox="1"/>
          <p:nvPr/>
        </p:nvSpPr>
        <p:spPr>
          <a:xfrm>
            <a:off x="5093578" y="3115175"/>
            <a:ext cx="67646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sz="4000" spc="-150">
                <a:solidFill>
                  <a:schemeClr val="bg2"/>
                </a:solidFill>
              </a:rPr>
              <a:t>0</a:t>
            </a:r>
            <a:r>
              <a:rPr lang="en-US" sz="4000" spc="-15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9" name="Endava overview">
            <a:extLst>
              <a:ext uri="{FF2B5EF4-FFF2-40B4-BE49-F238E27FC236}">
                <a16:creationId xmlns:a16="http://schemas.microsoft.com/office/drawing/2014/main" id="{E703372F-40FF-634C-92CA-43817675FC36}"/>
              </a:ext>
            </a:extLst>
          </p:cNvPr>
          <p:cNvSpPr txBox="1"/>
          <p:nvPr/>
        </p:nvSpPr>
        <p:spPr>
          <a:xfrm>
            <a:off x="8499644" y="3725781"/>
            <a:ext cx="274113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rtl="1"/>
            <a:r>
              <a:rPr lang="en-US" sz="1600" kern="1000" spc="-50" dirty="0">
                <a:solidFill>
                  <a:schemeClr val="bg2">
                    <a:lumMod val="25000"/>
                  </a:schemeClr>
                </a:solidFill>
              </a:rPr>
              <a:t>Chapter 3 Socket.io Node Js</a:t>
            </a:r>
          </a:p>
        </p:txBody>
      </p:sp>
      <p:sp>
        <p:nvSpPr>
          <p:cNvPr id="20" name="01">
            <a:extLst>
              <a:ext uri="{FF2B5EF4-FFF2-40B4-BE49-F238E27FC236}">
                <a16:creationId xmlns:a16="http://schemas.microsoft.com/office/drawing/2014/main" id="{FC746AB3-8D1A-A348-A07A-37BD3DFB785F}"/>
              </a:ext>
            </a:extLst>
          </p:cNvPr>
          <p:cNvSpPr txBox="1"/>
          <p:nvPr/>
        </p:nvSpPr>
        <p:spPr>
          <a:xfrm>
            <a:off x="8572226" y="3106105"/>
            <a:ext cx="67646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sz="4000" spc="-150">
                <a:solidFill>
                  <a:schemeClr val="bg2"/>
                </a:solidFill>
              </a:rPr>
              <a:t>0</a:t>
            </a:r>
            <a:r>
              <a:rPr lang="en-US" sz="4000" spc="-15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1" name="Endava overview">
            <a:extLst>
              <a:ext uri="{FF2B5EF4-FFF2-40B4-BE49-F238E27FC236}">
                <a16:creationId xmlns:a16="http://schemas.microsoft.com/office/drawing/2014/main" id="{5667F4BE-F680-D44A-82BB-806B25B58F31}"/>
              </a:ext>
            </a:extLst>
          </p:cNvPr>
          <p:cNvSpPr txBox="1"/>
          <p:nvPr/>
        </p:nvSpPr>
        <p:spPr>
          <a:xfrm>
            <a:off x="1418326" y="4919384"/>
            <a:ext cx="162704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rtl="1"/>
            <a:r>
              <a:rPr lang="en-US" sz="1600" kern="1000" spc="-50" dirty="0">
                <a:solidFill>
                  <a:schemeClr val="bg2">
                    <a:lumMod val="25000"/>
                  </a:schemeClr>
                </a:solidFill>
              </a:rPr>
              <a:t>Chapter 4 Demo</a:t>
            </a:r>
          </a:p>
        </p:txBody>
      </p:sp>
      <p:sp>
        <p:nvSpPr>
          <p:cNvPr id="22" name="01">
            <a:extLst>
              <a:ext uri="{FF2B5EF4-FFF2-40B4-BE49-F238E27FC236}">
                <a16:creationId xmlns:a16="http://schemas.microsoft.com/office/drawing/2014/main" id="{BF779426-9B4E-8740-9D43-9EC987FF9A2A}"/>
              </a:ext>
            </a:extLst>
          </p:cNvPr>
          <p:cNvSpPr txBox="1"/>
          <p:nvPr/>
        </p:nvSpPr>
        <p:spPr>
          <a:xfrm>
            <a:off x="1488045" y="4299708"/>
            <a:ext cx="67646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sz="4000" spc="-150">
                <a:solidFill>
                  <a:schemeClr val="bg2"/>
                </a:solidFill>
              </a:rPr>
              <a:t>0</a:t>
            </a:r>
            <a:r>
              <a:rPr lang="en-US" sz="4000" spc="-15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037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B50B7-607E-2C41-8A17-D6B4431E1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826E04-93D4-AD41-A612-980006F34ABB}"/>
              </a:ext>
            </a:extLst>
          </p:cNvPr>
          <p:cNvSpPr txBox="1"/>
          <p:nvPr/>
        </p:nvSpPr>
        <p:spPr>
          <a:xfrm>
            <a:off x="1599526" y="3975953"/>
            <a:ext cx="7760657" cy="77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860"/>
              </a:lnSpc>
            </a:pPr>
            <a:r>
              <a:rPr lang="en-US" sz="6500" b="1" spc="-300" dirty="0" smtClean="0">
                <a:solidFill>
                  <a:schemeClr val="bg1"/>
                </a:solidFill>
                <a:latin typeface="Helvetica"/>
              </a:rPr>
              <a:t>Intro</a:t>
            </a:r>
            <a:r>
              <a:rPr lang="en-US" sz="6500" b="1" spc="-30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duction</a:t>
            </a:r>
            <a:endParaRPr lang="en-US" sz="6500" spc="-30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8861D612-B972-CB41-82AB-DE3122AC3C1E}"/>
              </a:ext>
            </a:extLst>
          </p:cNvPr>
          <p:cNvSpPr/>
          <p:nvPr/>
        </p:nvSpPr>
        <p:spPr>
          <a:xfrm>
            <a:off x="1715638" y="4785239"/>
            <a:ext cx="329473" cy="12415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DD07B-0A06-E945-A33E-4A06341E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5" y="246261"/>
            <a:ext cx="718156" cy="2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0029F02-C8B1-F04F-B0D3-63B8ECF112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7085" y="2078183"/>
            <a:ext cx="6304546" cy="2701696"/>
          </a:xfrm>
          <a:solidFill>
            <a:schemeClr val="bg2">
              <a:lumMod val="90000"/>
            </a:schemeClr>
          </a:solid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7D152-6AE5-1C47-B44C-BC226A0E1FC2}"/>
              </a:ext>
            </a:extLst>
          </p:cNvPr>
          <p:cNvSpPr txBox="1"/>
          <p:nvPr/>
        </p:nvSpPr>
        <p:spPr>
          <a:xfrm>
            <a:off x="6923984" y="2874990"/>
            <a:ext cx="5089142" cy="9234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060"/>
              </a:lnSpc>
            </a:pPr>
            <a:r>
              <a:rPr lang="en-US" sz="4000" b="1" spc="-15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Real Time</a:t>
            </a:r>
          </a:p>
          <a:p>
            <a:pPr>
              <a:lnSpc>
                <a:spcPts val="3060"/>
              </a:lnSpc>
            </a:pPr>
            <a:r>
              <a:rPr lang="en-US" sz="4000" b="1" spc="-150" dirty="0" smtClean="0">
                <a:solidFill>
                  <a:schemeClr val="bg2">
                    <a:lumMod val="25000"/>
                  </a:schemeClr>
                </a:solidFill>
                <a:latin typeface="Helvetica"/>
                <a:cs typeface="Calibri" panose="020F0502020204030204"/>
              </a:rPr>
              <a:t>Applications</a:t>
            </a:r>
            <a:endParaRPr lang="en-US" sz="4000" spc="-15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43E04DF-5BAA-BF45-A4F4-EF3238BCA3C6}"/>
              </a:ext>
            </a:extLst>
          </p:cNvPr>
          <p:cNvSpPr/>
          <p:nvPr/>
        </p:nvSpPr>
        <p:spPr>
          <a:xfrm>
            <a:off x="7021820" y="4016146"/>
            <a:ext cx="223498" cy="94244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1AB5B-882A-EB42-80E9-19365716271F}"/>
              </a:ext>
            </a:extLst>
          </p:cNvPr>
          <p:cNvSpPr txBox="1"/>
          <p:nvPr/>
        </p:nvSpPr>
        <p:spPr>
          <a:xfrm>
            <a:off x="6908994" y="4383367"/>
            <a:ext cx="3134591" cy="61818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14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In simple terms, real-time applications are software that are time-sensitive, cannot be susceptible to failure, and require immediate, always-on action.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72FA06-CCE3-D648-9A3C-EDEE4E2D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6AD718-8364-7A42-8A9E-9D1B7A6A5D32}"/>
              </a:ext>
            </a:extLst>
          </p:cNvPr>
          <p:cNvSpPr txBox="1"/>
          <p:nvPr/>
        </p:nvSpPr>
        <p:spPr>
          <a:xfrm>
            <a:off x="6908994" y="2466138"/>
            <a:ext cx="449647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1600" spc="-5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RTA</a:t>
            </a:r>
            <a:endParaRPr lang="en-US" sz="1600" spc="-5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pic>
        <p:nvPicPr>
          <p:cNvPr id="1028" name="Picture 4" descr="Resultado de imagen para IM applic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/>
          <a:stretch/>
        </p:blipFill>
        <p:spPr bwMode="auto">
          <a:xfrm>
            <a:off x="427975" y="2225964"/>
            <a:ext cx="6002764" cy="23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1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FC7D152-6AE5-1C47-B44C-BC226A0E1FC2}"/>
              </a:ext>
            </a:extLst>
          </p:cNvPr>
          <p:cNvSpPr txBox="1"/>
          <p:nvPr/>
        </p:nvSpPr>
        <p:spPr>
          <a:xfrm>
            <a:off x="6923984" y="2620994"/>
            <a:ext cx="5089142" cy="5219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060"/>
              </a:lnSpc>
            </a:pPr>
            <a:r>
              <a:rPr lang="en-US" sz="4000" b="1" spc="-15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Regular HTTP</a:t>
            </a:r>
            <a:endParaRPr lang="en-US" sz="4000" spc="-15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43E04DF-5BAA-BF45-A4F4-EF3238BCA3C6}"/>
              </a:ext>
            </a:extLst>
          </p:cNvPr>
          <p:cNvSpPr/>
          <p:nvPr/>
        </p:nvSpPr>
        <p:spPr>
          <a:xfrm>
            <a:off x="7058106" y="3118986"/>
            <a:ext cx="223498" cy="94244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1AB5B-882A-EB42-80E9-19365716271F}"/>
              </a:ext>
            </a:extLst>
          </p:cNvPr>
          <p:cNvSpPr txBox="1"/>
          <p:nvPr/>
        </p:nvSpPr>
        <p:spPr>
          <a:xfrm>
            <a:off x="7058106" y="3711222"/>
            <a:ext cx="3134591" cy="123373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A client requests a webpage from a server.</a:t>
            </a:r>
          </a:p>
          <a:p>
            <a:pPr marL="171450" indent="-171450" algn="just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The server calculates the response</a:t>
            </a:r>
          </a:p>
          <a:p>
            <a:pPr marL="171450" indent="-171450" algn="just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The server sends the response to the client.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72FA06-CCE3-D648-9A3C-EDEE4E2D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94" y="2344671"/>
            <a:ext cx="6438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>
            <a:extLst>
              <a:ext uri="{FF2B5EF4-FFF2-40B4-BE49-F238E27FC236}">
                <a16:creationId xmlns:a16="http://schemas.microsoft.com/office/drawing/2014/main" id="{07633A1C-D363-5544-B5DB-9609808B7997}"/>
              </a:ext>
            </a:extLst>
          </p:cNvPr>
          <p:cNvSpPr/>
          <p:nvPr/>
        </p:nvSpPr>
        <p:spPr>
          <a:xfrm>
            <a:off x="1105334" y="4077950"/>
            <a:ext cx="223498" cy="94244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FFEA960-8DB8-CC4D-8EAF-305A6B16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3BC4E4-D694-6145-B10B-6402D2C38766}"/>
              </a:ext>
            </a:extLst>
          </p:cNvPr>
          <p:cNvSpPr txBox="1"/>
          <p:nvPr/>
        </p:nvSpPr>
        <p:spPr>
          <a:xfrm>
            <a:off x="1006858" y="2967732"/>
            <a:ext cx="5089142" cy="10132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460"/>
              </a:lnSpc>
            </a:pPr>
            <a:r>
              <a:rPr lang="en-US" sz="3200" b="1" spc="-150" dirty="0" smtClean="0">
                <a:solidFill>
                  <a:srgbClr val="E84D2D"/>
                </a:solidFill>
                <a:latin typeface="Helvetica"/>
              </a:rPr>
              <a:t>RTA</a:t>
            </a:r>
          </a:p>
          <a:p>
            <a:pPr>
              <a:lnSpc>
                <a:spcPts val="3460"/>
              </a:lnSpc>
            </a:pPr>
            <a:r>
              <a:rPr lang="en-US" sz="3200" b="1" spc="-150" dirty="0" smtClean="0">
                <a:solidFill>
                  <a:srgbClr val="E84D2D"/>
                </a:solidFill>
                <a:latin typeface="Helvetica"/>
                <a:cs typeface="Calibri" panose="020F0502020204030204"/>
              </a:rPr>
              <a:t>Implementations</a:t>
            </a:r>
            <a:endParaRPr lang="en-US" sz="3200" spc="-150" dirty="0">
              <a:solidFill>
                <a:srgbClr val="E84D2D"/>
              </a:solidFill>
              <a:cs typeface="Calibri" panose="020F050202020403020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EC3CCB-020E-024D-A787-499FD45DCDF8}"/>
              </a:ext>
            </a:extLst>
          </p:cNvPr>
          <p:cNvSpPr txBox="1"/>
          <p:nvPr/>
        </p:nvSpPr>
        <p:spPr>
          <a:xfrm>
            <a:off x="9002420" y="1315571"/>
            <a:ext cx="2134277" cy="2707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200" b="1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Polling</a:t>
            </a:r>
            <a:endParaRPr lang="en-US" sz="1200" b="1" spc="-3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1289C8-033C-9B49-B8EF-B012A0392E76}"/>
              </a:ext>
            </a:extLst>
          </p:cNvPr>
          <p:cNvSpPr txBox="1"/>
          <p:nvPr/>
        </p:nvSpPr>
        <p:spPr>
          <a:xfrm>
            <a:off x="9002420" y="2969873"/>
            <a:ext cx="2814733" cy="2718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200" b="1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Long Polling</a:t>
            </a:r>
            <a:endParaRPr lang="en-US" sz="1200" b="1" spc="-3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4D4CFE-C41A-B149-83EE-C5D607B63A26}"/>
              </a:ext>
            </a:extLst>
          </p:cNvPr>
          <p:cNvSpPr txBox="1"/>
          <p:nvPr/>
        </p:nvSpPr>
        <p:spPr>
          <a:xfrm>
            <a:off x="9002420" y="4822363"/>
            <a:ext cx="2092073" cy="2707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200" b="1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Server Sent Events (SSE)</a:t>
            </a:r>
            <a:endParaRPr lang="en-US" sz="1200" b="1" spc="-3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39" y="751128"/>
            <a:ext cx="2909457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39" y="2587276"/>
            <a:ext cx="2909458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40" y="4448490"/>
            <a:ext cx="2909458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34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8861D612-B972-CB41-82AB-DE3122AC3C1E}"/>
              </a:ext>
            </a:extLst>
          </p:cNvPr>
          <p:cNvSpPr/>
          <p:nvPr/>
        </p:nvSpPr>
        <p:spPr>
          <a:xfrm>
            <a:off x="1705493" y="4661986"/>
            <a:ext cx="329473" cy="124158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7D956-09CD-474F-BF1A-66238BD5601D}"/>
              </a:ext>
            </a:extLst>
          </p:cNvPr>
          <p:cNvSpPr txBox="1"/>
          <p:nvPr/>
        </p:nvSpPr>
        <p:spPr>
          <a:xfrm>
            <a:off x="1555003" y="3953756"/>
            <a:ext cx="7760657" cy="77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860"/>
              </a:lnSpc>
            </a:pPr>
            <a:r>
              <a:rPr lang="en-US" sz="6500" b="1" spc="-300" dirty="0" smtClean="0">
                <a:solidFill>
                  <a:srgbClr val="E84D2D"/>
                </a:solidFill>
                <a:latin typeface="Helvetica"/>
              </a:rPr>
              <a:t>Web </a:t>
            </a:r>
            <a:r>
              <a:rPr lang="en-US" sz="6500" b="1" spc="-30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sockets</a:t>
            </a:r>
            <a:endParaRPr lang="en-US" sz="6500" spc="-30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43E04DF-5BAA-BF45-A4F4-EF3238BCA3C6}"/>
              </a:ext>
            </a:extLst>
          </p:cNvPr>
          <p:cNvSpPr/>
          <p:nvPr/>
        </p:nvSpPr>
        <p:spPr>
          <a:xfrm>
            <a:off x="1192623" y="2498412"/>
            <a:ext cx="223498" cy="94244"/>
          </a:xfrm>
          <a:prstGeom prst="rect">
            <a:avLst/>
          </a:prstGeom>
          <a:solidFill>
            <a:srgbClr val="E84D2D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72FA06-CCE3-D648-9A3C-EDEE4E2D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1" y="2022522"/>
            <a:ext cx="5338691" cy="3017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1AB5B-882A-EB42-80E9-19365716271F}"/>
              </a:ext>
            </a:extLst>
          </p:cNvPr>
          <p:cNvSpPr txBox="1"/>
          <p:nvPr/>
        </p:nvSpPr>
        <p:spPr>
          <a:xfrm>
            <a:off x="1182232" y="2913099"/>
            <a:ext cx="3134591" cy="61818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142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Is </a:t>
            </a: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a technology that facilitates a </a:t>
            </a: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bidirectional  communication </a:t>
            </a: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channel between </a:t>
            </a: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client </a:t>
            </a:r>
            <a:r>
              <a:rPr lang="en-US" sz="1100" spc="-3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and </a:t>
            </a:r>
            <a:r>
              <a:rPr lang="en-US" sz="1100" spc="-30" dirty="0" smtClean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cs typeface="Calibri" panose="020F0502020204030204"/>
              </a:rPr>
              <a:t>server.</a:t>
            </a:r>
            <a:endParaRPr lang="en-US" sz="1100" spc="-30" dirty="0">
              <a:solidFill>
                <a:schemeClr val="bg2">
                  <a:lumMod val="25000"/>
                </a:schemeClr>
              </a:solidFill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7D152-6AE5-1C47-B44C-BC226A0E1FC2}"/>
              </a:ext>
            </a:extLst>
          </p:cNvPr>
          <p:cNvSpPr txBox="1"/>
          <p:nvPr/>
        </p:nvSpPr>
        <p:spPr>
          <a:xfrm>
            <a:off x="1038031" y="2004360"/>
            <a:ext cx="5089142" cy="5411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260"/>
              </a:lnSpc>
            </a:pPr>
            <a:r>
              <a:rPr lang="en-US" sz="4000" b="1" spc="-15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Web Sockets</a:t>
            </a:r>
            <a:endParaRPr lang="en-US" sz="4000" spc="-15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220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ED6AB-5BCD-4448-88DC-AA969DA8F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826E04-93D4-AD41-A612-980006F34ABB}"/>
              </a:ext>
            </a:extLst>
          </p:cNvPr>
          <p:cNvSpPr txBox="1"/>
          <p:nvPr/>
        </p:nvSpPr>
        <p:spPr>
          <a:xfrm>
            <a:off x="1599526" y="4021072"/>
            <a:ext cx="7760657" cy="77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860"/>
              </a:lnSpc>
            </a:pPr>
            <a:r>
              <a:rPr lang="en-US" sz="6500" b="1" spc="-300" dirty="0" smtClean="0">
                <a:solidFill>
                  <a:schemeClr val="bg1"/>
                </a:solidFill>
                <a:latin typeface="Helvetica"/>
              </a:rPr>
              <a:t>Socket.io </a:t>
            </a:r>
            <a:r>
              <a:rPr lang="en-US" sz="6500" b="1" spc="-300" dirty="0" smtClean="0">
                <a:solidFill>
                  <a:schemeClr val="bg2">
                    <a:lumMod val="25000"/>
                  </a:schemeClr>
                </a:solidFill>
                <a:latin typeface="Helvetica"/>
              </a:rPr>
              <a:t>Node Js</a:t>
            </a:r>
            <a:endParaRPr lang="en-US" sz="6500" spc="-300" dirty="0">
              <a:solidFill>
                <a:schemeClr val="bg2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8861D612-B972-CB41-82AB-DE3122AC3C1E}"/>
              </a:ext>
            </a:extLst>
          </p:cNvPr>
          <p:cNvSpPr/>
          <p:nvPr/>
        </p:nvSpPr>
        <p:spPr>
          <a:xfrm>
            <a:off x="1705493" y="4798272"/>
            <a:ext cx="329473" cy="12415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DD07B-0A06-E945-A33E-4A06341E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5" y="246261"/>
            <a:ext cx="718156" cy="2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850EDD20C2054F838059D0E28B6A2A" ma:contentTypeVersion="2" ma:contentTypeDescription="Create a new document." ma:contentTypeScope="" ma:versionID="6fc51c67f46d0c7e6ccd355581e3edf6">
  <xsd:schema xmlns:xsd="http://www.w3.org/2001/XMLSchema" xmlns:xs="http://www.w3.org/2001/XMLSchema" xmlns:p="http://schemas.microsoft.com/office/2006/metadata/properties" xmlns:ns2="2c7fa10c-2e20-4f06-8f34-27755d530193" targetNamespace="http://schemas.microsoft.com/office/2006/metadata/properties" ma:root="true" ma:fieldsID="7853949aaff816909982151952e7c939" ns2:_="">
    <xsd:import namespace="2c7fa10c-2e20-4f06-8f34-27755d5301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7fa10c-2e20-4f06-8f34-27755d5301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914AB-8FAE-483A-99FE-DAA2B2947D0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C06337C-A258-4AF3-884C-8090D8C787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7fa10c-2e20-4f06-8f34-27755d5301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11C947-FE1C-41BB-9277-92367D7EE5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582</Words>
  <Application>Microsoft Office PowerPoint</Application>
  <PresentationFormat>Widescreen</PresentationFormat>
  <Paragraphs>63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Helvetica</vt:lpstr>
      <vt:lpstr>Helvetica Light</vt:lpstr>
      <vt:lpstr>Helvetica Neue</vt:lpstr>
      <vt:lpstr>Helvetica Neue Medium</vt:lpstr>
      <vt:lpstr>office theme</vt:lpstr>
      <vt:lpstr>Custom Design</vt:lpstr>
      <vt:lpstr>3_Custom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Bayron Cardenas</cp:lastModifiedBy>
  <cp:revision>20</cp:revision>
  <dcterms:created xsi:type="dcterms:W3CDTF">2013-07-15T20:26:40Z</dcterms:created>
  <dcterms:modified xsi:type="dcterms:W3CDTF">2019-05-29T15:59:52Z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0x010100A2850EDD20C2054F838059D0E28B6A2A</vt:lpwstr>
  </property>
</Properties>
</file>